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60004"/>
            <a:ext cx="133858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05002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532" y="916507"/>
            <a:ext cx="4130040" cy="164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10426" y="3322038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00956" y="3322038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8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" Target="slide1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" Target="slide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slide" Target="slide1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slide" Target="slide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slide" Target="slide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slide" Target="slide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39.jpg"/><Relationship Id="rId4" Type="http://schemas.openxmlformats.org/officeDocument/2006/relationships/slide" Target="slide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hyperlink" Target="http://www.ieee.org/" TargetMode="External"/><Relationship Id="rId7" Type="http://schemas.openxmlformats.org/officeDocument/2006/relationships/slide" Target="slide17.xml"/><Relationship Id="rId8" Type="http://schemas.openxmlformats.org/officeDocument/2006/relationships/slide" Target="slide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slide" Target="slide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8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18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" Target="slide18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" Target="slide18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" Target="slide18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" Target="slide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" Target="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75321" y="922598"/>
            <a:ext cx="2457450" cy="50927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400">
                <a:latin typeface="Arial"/>
                <a:cs typeface="Arial"/>
              </a:rPr>
              <a:t>Introduction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Modern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latin typeface="Arial"/>
                <a:cs typeface="Arial"/>
              </a:rPr>
              <a:t>Introduction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3582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Control</a:t>
            </a:r>
            <a:r>
              <a:rPr dirty="0" spc="-45"/>
              <a:t> objectives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00823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110856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320888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530921"/>
            <a:ext cx="65201" cy="652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740954"/>
            <a:ext cx="65201" cy="6520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5844" y="773529"/>
            <a:ext cx="4344035" cy="1974214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latin typeface="Arial"/>
                <a:cs typeface="Arial"/>
              </a:rPr>
              <a:t>Better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stability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z="1100" spc="-45">
                <a:latin typeface="Arial"/>
                <a:cs typeface="Arial"/>
              </a:rPr>
              <a:t>Improved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response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characteristics</a:t>
            </a:r>
            <a:endParaRPr sz="1100">
              <a:latin typeface="Arial"/>
              <a:cs typeface="Arial"/>
            </a:endParaRPr>
          </a:p>
          <a:p>
            <a:pPr marL="289560" marR="369570">
              <a:lnSpc>
                <a:spcPct val="125299"/>
              </a:lnSpc>
            </a:pPr>
            <a:r>
              <a:rPr dirty="0" sz="1100" spc="-45" i="1">
                <a:latin typeface="Arial"/>
                <a:cs typeface="Arial"/>
              </a:rPr>
              <a:t>Regulation</a:t>
            </a:r>
            <a:r>
              <a:rPr dirty="0" sz="1100" spc="15" i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output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90">
                <a:latin typeface="Arial"/>
                <a:cs typeface="Arial"/>
              </a:rPr>
              <a:t>presence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disturbances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noises </a:t>
            </a:r>
            <a:r>
              <a:rPr dirty="0" sz="1100" spc="-70">
                <a:latin typeface="Arial"/>
                <a:cs typeface="Arial"/>
              </a:rPr>
              <a:t>Robustness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plant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uncertainties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dirty="0" sz="1100" spc="-30" i="1">
                <a:latin typeface="Arial"/>
                <a:cs typeface="Arial"/>
              </a:rPr>
              <a:t>Tracking</a:t>
            </a:r>
            <a:r>
              <a:rPr dirty="0" sz="1100" spc="-5" i="1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time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varying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desired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30">
                <a:latin typeface="Arial"/>
                <a:cs typeface="Arial"/>
              </a:rPr>
              <a:t>There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are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some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aspects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objectives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that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are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universal.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For </a:t>
            </a:r>
            <a:r>
              <a:rPr dirty="0" sz="1100" spc="-55">
                <a:latin typeface="Arial"/>
                <a:cs typeface="Arial"/>
              </a:rPr>
              <a:t>example,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90">
                <a:latin typeface="Arial"/>
                <a:cs typeface="Arial"/>
              </a:rPr>
              <a:t>we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would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always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want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our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system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result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closed-</a:t>
            </a:r>
            <a:r>
              <a:rPr dirty="0" sz="1100" spc="-20">
                <a:latin typeface="Arial"/>
                <a:cs typeface="Arial"/>
              </a:rPr>
              <a:t>loop </a:t>
            </a:r>
            <a:r>
              <a:rPr dirty="0" sz="1100" spc="-55">
                <a:latin typeface="Arial"/>
                <a:cs typeface="Arial"/>
              </a:rPr>
              <a:t>dynamics</a:t>
            </a:r>
            <a:r>
              <a:rPr dirty="0" sz="1100">
                <a:latin typeface="Arial"/>
                <a:cs typeface="Arial"/>
              </a:rPr>
              <a:t> that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are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insensitive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disturbances.</a:t>
            </a:r>
            <a:r>
              <a:rPr dirty="0" sz="1100" spc="1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disturbance </a:t>
            </a:r>
            <a:r>
              <a:rPr dirty="0" sz="1100" spc="-25">
                <a:latin typeface="Arial"/>
                <a:cs typeface="Arial"/>
              </a:rPr>
              <a:t>rejection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problem.</a:t>
            </a:r>
            <a:r>
              <a:rPr dirty="0" sz="1100" spc="9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Also,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95">
                <a:latin typeface="Arial"/>
                <a:cs typeface="Arial"/>
              </a:rPr>
              <a:t>as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pointed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previously,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90">
                <a:latin typeface="Arial"/>
                <a:cs typeface="Arial"/>
              </a:rPr>
              <a:t>we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would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want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the </a:t>
            </a:r>
            <a:r>
              <a:rPr dirty="0" sz="1100" spc="-20">
                <a:latin typeface="Arial"/>
                <a:cs typeface="Arial"/>
              </a:rPr>
              <a:t>controller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 </a:t>
            </a:r>
            <a:r>
              <a:rPr dirty="0" sz="1100" spc="-20">
                <a:latin typeface="Arial"/>
                <a:cs typeface="Arial"/>
              </a:rPr>
              <a:t>be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robust</a:t>
            </a:r>
            <a:r>
              <a:rPr dirty="0" sz="1100">
                <a:latin typeface="Arial"/>
                <a:cs typeface="Arial"/>
              </a:rPr>
              <a:t> to plant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modeling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errors.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Means</a:t>
            </a:r>
            <a:r>
              <a:rPr dirty="0" spc="15"/>
              <a:t> </a:t>
            </a:r>
            <a:r>
              <a:rPr dirty="0"/>
              <a:t>to</a:t>
            </a:r>
            <a:r>
              <a:rPr dirty="0" spc="15"/>
              <a:t> </a:t>
            </a:r>
            <a:r>
              <a:rPr dirty="0" spc="-75"/>
              <a:t>achieve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15"/>
              <a:t> </a:t>
            </a:r>
            <a:r>
              <a:rPr dirty="0"/>
              <a:t>control</a:t>
            </a:r>
            <a:r>
              <a:rPr dirty="0" spc="15"/>
              <a:t> </a:t>
            </a:r>
            <a:r>
              <a:rPr dirty="0" spc="-50"/>
              <a:t>objectives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45641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2932" y="1118347"/>
            <a:ext cx="3409950" cy="1075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20">
                <a:solidFill>
                  <a:srgbClr val="FF5CA8"/>
                </a:solidFill>
                <a:latin typeface="Arial"/>
                <a:cs typeface="Arial"/>
              </a:rPr>
              <a:t>Model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controlled</a:t>
            </a:r>
            <a:r>
              <a:rPr dirty="0" sz="1100" spc="-10">
                <a:latin typeface="Arial"/>
                <a:cs typeface="Arial"/>
              </a:rPr>
              <a:t> plant</a:t>
            </a:r>
            <a:endParaRPr sz="1100">
              <a:latin typeface="Arial"/>
              <a:cs typeface="Arial"/>
            </a:endParaRPr>
          </a:p>
          <a:p>
            <a:pPr marL="12700" marR="1123315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dirty="0" sz="1100" spc="-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 </a:t>
            </a:r>
            <a:r>
              <a:rPr dirty="0" sz="1100" spc="-45">
                <a:latin typeface="Arial"/>
                <a:cs typeface="Arial"/>
              </a:rPr>
              <a:t>characteristics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 the </a:t>
            </a:r>
            <a:r>
              <a:rPr dirty="0" sz="1100" spc="-10">
                <a:latin typeface="Arial"/>
                <a:cs typeface="Arial"/>
              </a:rPr>
              <a:t>plant </a:t>
            </a:r>
            <a:r>
              <a:rPr dirty="0" sz="1100" spc="-50">
                <a:solidFill>
                  <a:srgbClr val="FF5CA8"/>
                </a:solidFill>
                <a:latin typeface="Arial"/>
                <a:cs typeface="Arial"/>
              </a:rPr>
              <a:t>Design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 </a:t>
            </a:r>
            <a:r>
              <a:rPr dirty="0" sz="1100" spc="-35">
                <a:latin typeface="Arial"/>
                <a:cs typeface="Arial"/>
              </a:rPr>
              <a:t>algorithms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(controllers)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performance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robustness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system </a:t>
            </a:r>
            <a:r>
              <a:rPr dirty="0" sz="1100" spc="-35">
                <a:solidFill>
                  <a:srgbClr val="FF5CA8"/>
                </a:solidFill>
                <a:latin typeface="Arial"/>
                <a:cs typeface="Arial"/>
              </a:rPr>
              <a:t>Implement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55674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665706"/>
            <a:ext cx="65201" cy="652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875739"/>
            <a:ext cx="65201" cy="6520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85771"/>
            <a:ext cx="65201" cy="65201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About</a:t>
            </a:r>
            <a:r>
              <a:rPr dirty="0" spc="5"/>
              <a:t> </a:t>
            </a:r>
            <a:r>
              <a:rPr dirty="0"/>
              <a:t>this</a:t>
            </a:r>
            <a:r>
              <a:rPr dirty="0" spc="5"/>
              <a:t> </a:t>
            </a:r>
            <a:r>
              <a:rPr dirty="0" spc="-75"/>
              <a:t>course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02399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2932" y="418882"/>
            <a:ext cx="32099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first-</a:t>
            </a:r>
            <a:r>
              <a:rPr dirty="0" sz="1100" spc="-60">
                <a:latin typeface="Arial"/>
                <a:cs typeface="Arial"/>
              </a:rPr>
              <a:t>year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graduate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course</a:t>
            </a:r>
            <a:r>
              <a:rPr dirty="0" sz="1100">
                <a:latin typeface="Arial"/>
                <a:cs typeface="Arial"/>
              </a:rPr>
              <a:t> on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modern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346" y="675481"/>
            <a:ext cx="3681308" cy="233114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3188195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02932" y="3104678"/>
            <a:ext cx="2785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prerequisite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most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advanced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courses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512653"/>
            <a:ext cx="4330920" cy="266755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448155"/>
            <a:ext cx="4608195" cy="3007995"/>
            <a:chOff x="0" y="448155"/>
            <a:chExt cx="4608195" cy="30079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8155"/>
              <a:ext cx="4330920" cy="300789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44267"/>
            <a:ext cx="4330920" cy="233855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92950"/>
            <a:ext cx="65201" cy="6520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5300" y="60004"/>
            <a:ext cx="1870075" cy="641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>
                <a:solidFill>
                  <a:srgbClr val="191919"/>
                </a:solidFill>
                <a:latin typeface="Arial"/>
                <a:cs typeface="Arial"/>
              </a:rPr>
              <a:t>Written</a:t>
            </a:r>
            <a:r>
              <a:rPr dirty="0" sz="1400" spc="8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191919"/>
                </a:solidFill>
                <a:latin typeface="Arial"/>
                <a:cs typeface="Arial"/>
              </a:rPr>
              <a:t>materials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dirty="0" sz="1100" spc="-65">
                <a:latin typeface="Arial"/>
                <a:cs typeface="Arial"/>
              </a:rPr>
              <a:t>Open-</a:t>
            </a:r>
            <a:r>
              <a:rPr dirty="0" sz="1100" spc="-60">
                <a:latin typeface="Arial"/>
                <a:cs typeface="Arial"/>
              </a:rPr>
              <a:t>source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80">
                <a:latin typeface="Arial"/>
                <a:cs typeface="Arial"/>
              </a:rPr>
              <a:t>Course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Notes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626" y="814052"/>
            <a:ext cx="3464749" cy="226944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5"/>
              <a:t>Resources</a:t>
            </a:r>
            <a:r>
              <a:rPr dirty="0" spc="5"/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control </a:t>
            </a:r>
            <a:r>
              <a:rPr dirty="0" spc="-30"/>
              <a:t>education:</a:t>
            </a:r>
            <a:r>
              <a:rPr dirty="0" spc="125"/>
              <a:t> </a:t>
            </a:r>
            <a:r>
              <a:rPr dirty="0" spc="-60"/>
              <a:t>societies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47319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034491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3491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707157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38544" y="3160699"/>
            <a:ext cx="1732914" cy="0"/>
          </a:xfrm>
          <a:custGeom>
            <a:avLst/>
            <a:gdLst/>
            <a:ahLst/>
            <a:cxnLst/>
            <a:rect l="l" t="t" r="r" b="b"/>
            <a:pathLst>
              <a:path w="1732914" h="0">
                <a:moveTo>
                  <a:pt x="0" y="0"/>
                </a:moveTo>
                <a:lnTo>
                  <a:pt x="1732343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46075" y="538747"/>
            <a:ext cx="4141470" cy="279273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285"/>
              </a:spcBef>
            </a:pPr>
            <a:r>
              <a:rPr dirty="0" sz="1100">
                <a:latin typeface="Arial"/>
                <a:cs typeface="Arial"/>
              </a:rPr>
              <a:t>AIAA </a:t>
            </a:r>
            <a:r>
              <a:rPr dirty="0" sz="1100" spc="-35">
                <a:latin typeface="Arial"/>
                <a:cs typeface="Arial"/>
              </a:rPr>
              <a:t>(American</a:t>
            </a:r>
            <a:r>
              <a:rPr dirty="0" sz="1100">
                <a:latin typeface="Arial"/>
                <a:cs typeface="Arial"/>
              </a:rPr>
              <a:t> Institute of </a:t>
            </a:r>
            <a:r>
              <a:rPr dirty="0" sz="1100" spc="-45">
                <a:latin typeface="Arial"/>
                <a:cs typeface="Arial"/>
              </a:rPr>
              <a:t>Aeronautics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Astronautics)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419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latin typeface="Arial"/>
                <a:cs typeface="Arial"/>
              </a:rPr>
              <a:t>Publications:</a:t>
            </a:r>
            <a:r>
              <a:rPr dirty="0" sz="1000" spc="10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AIAA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Journal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Guidance,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Control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Navigation</a:t>
            </a:r>
            <a:endParaRPr sz="10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5"/>
              </a:spcBef>
            </a:pPr>
            <a:r>
              <a:rPr dirty="0" sz="1100" spc="-25">
                <a:latin typeface="Arial"/>
                <a:cs typeface="Arial"/>
              </a:rPr>
              <a:t>ASME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(American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Society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 </a:t>
            </a:r>
            <a:r>
              <a:rPr dirty="0" sz="1100" spc="-45">
                <a:latin typeface="Arial"/>
                <a:cs typeface="Arial"/>
              </a:rPr>
              <a:t>Mechanical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446405" marR="43180" indent="-137160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latin typeface="Arial"/>
                <a:cs typeface="Arial"/>
              </a:rPr>
              <a:t>Publications: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5CA8"/>
                </a:solidFill>
                <a:latin typeface="Arial"/>
                <a:cs typeface="Arial"/>
              </a:rPr>
              <a:t>ASME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5CA8"/>
                </a:solidFill>
                <a:latin typeface="Arial"/>
                <a:cs typeface="Arial"/>
              </a:rPr>
              <a:t>Journal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5CA8"/>
                </a:solidFill>
                <a:latin typeface="Arial"/>
                <a:cs typeface="Arial"/>
              </a:rPr>
              <a:t>of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FF5CA8"/>
                </a:solidFill>
                <a:latin typeface="Arial"/>
                <a:cs typeface="Arial"/>
              </a:rPr>
              <a:t>Dynamic</a:t>
            </a:r>
            <a:r>
              <a:rPr dirty="0" sz="100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55">
                <a:solidFill>
                  <a:srgbClr val="FF5CA8"/>
                </a:solidFill>
                <a:latin typeface="Arial"/>
                <a:cs typeface="Arial"/>
              </a:rPr>
              <a:t>Systems,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5CA8"/>
                </a:solidFill>
                <a:latin typeface="Arial"/>
                <a:cs typeface="Arial"/>
              </a:rPr>
              <a:t>Measurement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5CA8"/>
                </a:solidFill>
                <a:latin typeface="Arial"/>
                <a:cs typeface="Arial"/>
              </a:rPr>
              <a:t>and </a:t>
            </a:r>
            <a:r>
              <a:rPr dirty="0" sz="1000" spc="-1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dirty="0" baseline="27777" sz="1050" spc="-15">
                <a:latin typeface="Arial"/>
                <a:cs typeface="Arial"/>
              </a:rPr>
              <a:t>1</a:t>
            </a:r>
            <a:endParaRPr baseline="27777" sz="10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0"/>
              </a:spcBef>
            </a:pPr>
            <a:r>
              <a:rPr dirty="0" sz="1100" spc="-55">
                <a:latin typeface="Arial"/>
                <a:cs typeface="Arial"/>
              </a:rPr>
              <a:t>IEEE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(Institute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Electrical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Electronics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51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latin typeface="Arial"/>
                <a:cs typeface="Arial"/>
                <a:hlinkClick r:id="rId6"/>
              </a:rPr>
              <a:t>www.ieee.org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195"/>
              </a:lnSpc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434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latin typeface="Arial"/>
                <a:cs typeface="Arial"/>
              </a:rPr>
              <a:t>Control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System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Society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51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latin typeface="Arial"/>
                <a:cs typeface="Arial"/>
              </a:rPr>
              <a:t>Publications:</a:t>
            </a:r>
            <a:endParaRPr sz="10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9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39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solidFill>
                  <a:srgbClr val="FF5CA8"/>
                </a:solidFill>
                <a:latin typeface="Arial"/>
                <a:cs typeface="Arial"/>
              </a:rPr>
              <a:t>IEEE</a:t>
            </a:r>
            <a:r>
              <a:rPr dirty="0" sz="9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dirty="0" sz="900" spc="1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 spc="-40">
                <a:solidFill>
                  <a:srgbClr val="FF5CA8"/>
                </a:solidFill>
                <a:latin typeface="Arial"/>
                <a:cs typeface="Arial"/>
              </a:rPr>
              <a:t>Systems</a:t>
            </a:r>
            <a:r>
              <a:rPr dirty="0" sz="9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5CA8"/>
                </a:solidFill>
                <a:latin typeface="Arial"/>
                <a:cs typeface="Arial"/>
              </a:rPr>
              <a:t>Magazine</a:t>
            </a:r>
            <a:r>
              <a:rPr dirty="0" baseline="37037" sz="900" spc="-15">
                <a:latin typeface="Arial"/>
                <a:cs typeface="Arial"/>
                <a:hlinkClick r:id="rId7" action="ppaction://hlinksldjump"/>
              </a:rPr>
              <a:t>1</a:t>
            </a:r>
            <a:endParaRPr baseline="37037"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latin typeface="Arial"/>
                <a:cs typeface="Arial"/>
              </a:rPr>
              <a:t>IEEE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Transactions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on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Control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Technology</a:t>
            </a:r>
            <a:endParaRPr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412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latin typeface="Arial"/>
                <a:cs typeface="Arial"/>
              </a:rPr>
              <a:t>IEEE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Transactions</a:t>
            </a:r>
            <a:r>
              <a:rPr dirty="0" sz="900" spc="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on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Automatic</a:t>
            </a:r>
            <a:r>
              <a:rPr dirty="0" sz="900" spc="15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Control</a:t>
            </a:r>
            <a:endParaRPr sz="9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75"/>
              </a:spcBef>
            </a:pPr>
            <a:r>
              <a:rPr dirty="0" sz="1100" spc="-60">
                <a:latin typeface="Arial"/>
                <a:cs typeface="Arial"/>
              </a:rPr>
              <a:t>IFAC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(International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Federation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Automatic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latin typeface="Arial"/>
                <a:cs typeface="Arial"/>
              </a:rPr>
              <a:t>Publications:</a:t>
            </a:r>
            <a:r>
              <a:rPr dirty="0" sz="1000" spc="1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Automatica,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Control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Engineering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baseline="37037" sz="900">
                <a:latin typeface="Arial"/>
                <a:cs typeface="Arial"/>
              </a:rPr>
              <a:t>1</a:t>
            </a:r>
            <a:r>
              <a:rPr dirty="0" sz="900">
                <a:latin typeface="Arial"/>
                <a:cs typeface="Arial"/>
              </a:rPr>
              <a:t>start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looking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at</a:t>
            </a:r>
            <a:r>
              <a:rPr dirty="0" sz="900" spc="25">
                <a:latin typeface="Arial"/>
                <a:cs typeface="Arial"/>
              </a:rPr>
              <a:t> </a:t>
            </a:r>
            <a:r>
              <a:rPr dirty="0" sz="900" spc="-25">
                <a:latin typeface="Arial"/>
                <a:cs typeface="Arial"/>
              </a:rPr>
              <a:t>these,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online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or</a:t>
            </a:r>
            <a:r>
              <a:rPr dirty="0" sz="900" spc="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at</a:t>
            </a:r>
            <a:r>
              <a:rPr dirty="0" sz="900" spc="2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libra</a:t>
            </a:r>
            <a:r>
              <a:rPr dirty="0" sz="900" spc="-10">
                <a:latin typeface="Arial"/>
                <a:cs typeface="Arial"/>
              </a:rPr>
              <a:t>ry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300" y="60004"/>
            <a:ext cx="24295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55">
                <a:solidFill>
                  <a:srgbClr val="191919"/>
                </a:solidFill>
                <a:latin typeface="Arial"/>
                <a:cs typeface="Arial"/>
              </a:rPr>
              <a:t>IEEE</a:t>
            </a:r>
            <a:r>
              <a:rPr dirty="0" sz="1400" spc="-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191919"/>
                </a:solidFill>
                <a:latin typeface="Arial"/>
                <a:cs typeface="Arial"/>
              </a:rPr>
              <a:t>Control </a:t>
            </a:r>
            <a:r>
              <a:rPr dirty="0" sz="1400" spc="-85">
                <a:solidFill>
                  <a:srgbClr val="191919"/>
                </a:solidFill>
                <a:latin typeface="Arial"/>
                <a:cs typeface="Arial"/>
              </a:rPr>
              <a:t>Systems</a:t>
            </a:r>
            <a:r>
              <a:rPr dirty="0" sz="1400" spc="-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400" spc="-55">
                <a:solidFill>
                  <a:srgbClr val="191919"/>
                </a:solidFill>
                <a:latin typeface="Arial"/>
                <a:cs typeface="Arial"/>
              </a:rPr>
              <a:t>Magazine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83995"/>
            <a:ext cx="4330920" cy="2239316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dirty="0" spc="-5"/>
              <a:t> </a:t>
            </a:r>
            <a:r>
              <a:rPr dirty="0" spc="-60"/>
              <a:t>power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 spc="-30"/>
              <a:t>controls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00023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 marR="95885">
              <a:lnSpc>
                <a:spcPct val="102600"/>
              </a:lnSpc>
              <a:spcBef>
                <a:spcPts val="55"/>
              </a:spcBef>
            </a:pPr>
            <a:r>
              <a:rPr dirty="0"/>
              <a:t>Our</a:t>
            </a:r>
            <a:r>
              <a:rPr dirty="0" spc="-15"/>
              <a:t> </a:t>
            </a:r>
            <a:r>
              <a:rPr dirty="0" spc="-20"/>
              <a:t>internal</a:t>
            </a:r>
            <a:r>
              <a:rPr dirty="0" spc="-15"/>
              <a:t> </a:t>
            </a:r>
            <a:r>
              <a:rPr dirty="0" spc="-20"/>
              <a:t>body</a:t>
            </a:r>
            <a:r>
              <a:rPr dirty="0" spc="-10"/>
              <a:t> </a:t>
            </a:r>
            <a:r>
              <a:rPr dirty="0" spc="-30"/>
              <a:t>temperature</a:t>
            </a:r>
            <a:r>
              <a:rPr dirty="0" spc="-15"/>
              <a:t> </a:t>
            </a:r>
            <a:r>
              <a:rPr dirty="0" spc="-10"/>
              <a:t>is </a:t>
            </a:r>
            <a:r>
              <a:rPr dirty="0" spc="-40"/>
              <a:t>regulated</a:t>
            </a:r>
            <a:r>
              <a:rPr dirty="0" spc="-15"/>
              <a:t> </a:t>
            </a:r>
            <a:r>
              <a:rPr dirty="0" spc="-45"/>
              <a:t>around</a:t>
            </a:r>
            <a:r>
              <a:rPr dirty="0" spc="-10"/>
              <a:t> </a:t>
            </a:r>
            <a:r>
              <a:rPr dirty="0"/>
              <a:t>37</a:t>
            </a:r>
            <a:r>
              <a:rPr dirty="0" baseline="27777" sz="1200" i="1">
                <a:latin typeface="Times New Roman"/>
                <a:cs typeface="Times New Roman"/>
              </a:rPr>
              <a:t>◦</a:t>
            </a:r>
            <a:r>
              <a:rPr dirty="0" baseline="27777" sz="1200" spc="195" i="1">
                <a:latin typeface="Times New Roman"/>
                <a:cs typeface="Times New Roman"/>
              </a:rPr>
              <a:t> </a:t>
            </a:r>
            <a:r>
              <a:rPr dirty="0" sz="1100"/>
              <a:t>C</a:t>
            </a:r>
            <a:r>
              <a:rPr dirty="0" sz="1100" spc="-15"/>
              <a:t> </a:t>
            </a:r>
            <a:r>
              <a:rPr dirty="0" sz="1100"/>
              <a:t>or</a:t>
            </a:r>
            <a:r>
              <a:rPr dirty="0" sz="1100" spc="-10"/>
              <a:t> </a:t>
            </a:r>
            <a:r>
              <a:rPr dirty="0" sz="1100"/>
              <a:t>98</a:t>
            </a:r>
            <a:r>
              <a:rPr dirty="0" sz="1100" i="1">
                <a:latin typeface="Times New Roman"/>
                <a:cs typeface="Times New Roman"/>
              </a:rPr>
              <a:t>.</a:t>
            </a:r>
            <a:r>
              <a:rPr dirty="0" sz="1100"/>
              <a:t>6</a:t>
            </a:r>
            <a:r>
              <a:rPr dirty="0" baseline="27777" sz="1200" i="1">
                <a:latin typeface="Times New Roman"/>
                <a:cs typeface="Times New Roman"/>
              </a:rPr>
              <a:t>◦</a:t>
            </a:r>
            <a:r>
              <a:rPr dirty="0" baseline="27777" sz="1200" spc="195" i="1">
                <a:latin typeface="Times New Roman"/>
                <a:cs typeface="Times New Roman"/>
              </a:rPr>
              <a:t> </a:t>
            </a:r>
            <a:r>
              <a:rPr dirty="0" sz="1100" spc="-25"/>
              <a:t>F, </a:t>
            </a:r>
            <a:r>
              <a:rPr dirty="0" sz="1100" spc="-35"/>
              <a:t>whether </a:t>
            </a:r>
            <a:r>
              <a:rPr dirty="0" sz="1100"/>
              <a:t>in</a:t>
            </a:r>
            <a:r>
              <a:rPr dirty="0" sz="1100" spc="-15"/>
              <a:t> </a:t>
            </a:r>
            <a:r>
              <a:rPr dirty="0" sz="1100"/>
              <a:t>a</a:t>
            </a:r>
            <a:r>
              <a:rPr dirty="0" sz="1100" spc="-20"/>
              <a:t> </a:t>
            </a:r>
            <a:r>
              <a:rPr dirty="0" sz="1100" spc="-75"/>
              <a:t>sauna</a:t>
            </a:r>
            <a:r>
              <a:rPr dirty="0" sz="1100"/>
              <a:t> </a:t>
            </a:r>
            <a:r>
              <a:rPr dirty="0" sz="1100" spc="-10"/>
              <a:t>room</a:t>
            </a:r>
            <a:r>
              <a:rPr dirty="0" sz="1100" spc="-15"/>
              <a:t> </a:t>
            </a:r>
            <a:r>
              <a:rPr dirty="0" sz="1100"/>
              <a:t>or</a:t>
            </a:r>
            <a:r>
              <a:rPr dirty="0" sz="1100" spc="-15"/>
              <a:t> </a:t>
            </a:r>
            <a:r>
              <a:rPr dirty="0" sz="1100" spc="-40"/>
              <a:t>outside</a:t>
            </a:r>
            <a:r>
              <a:rPr dirty="0" sz="1100" spc="-20"/>
              <a:t> </a:t>
            </a:r>
            <a:r>
              <a:rPr dirty="0" sz="1100"/>
              <a:t>at</a:t>
            </a:r>
            <a:r>
              <a:rPr dirty="0" sz="1100" spc="-15"/>
              <a:t> </a:t>
            </a:r>
            <a:r>
              <a:rPr dirty="0" sz="1100"/>
              <a:t>the</a:t>
            </a:r>
            <a:r>
              <a:rPr dirty="0" sz="1100" spc="-15"/>
              <a:t> </a:t>
            </a:r>
            <a:r>
              <a:rPr dirty="0" sz="1100"/>
              <a:t>north</a:t>
            </a:r>
            <a:r>
              <a:rPr dirty="0" sz="1100" spc="-20"/>
              <a:t> </a:t>
            </a:r>
            <a:r>
              <a:rPr dirty="0" sz="1100" spc="-10"/>
              <a:t>pole.</a:t>
            </a:r>
            <a:endParaRPr sz="1100">
              <a:latin typeface="Times New Roman"/>
              <a:cs typeface="Times New Roman"/>
            </a:endParaRPr>
          </a:p>
          <a:p>
            <a:pPr marL="38100" marR="342900">
              <a:lnSpc>
                <a:spcPct val="102600"/>
              </a:lnSpc>
              <a:spcBef>
                <a:spcPts val="300"/>
              </a:spcBef>
            </a:pPr>
            <a:r>
              <a:rPr dirty="0"/>
              <a:t>The</a:t>
            </a:r>
            <a:r>
              <a:rPr dirty="0" spc="5"/>
              <a:t> </a:t>
            </a:r>
            <a:r>
              <a:rPr dirty="0" spc="-60"/>
              <a:t>power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5"/>
              <a:t> </a:t>
            </a:r>
            <a:r>
              <a:rPr dirty="0" spc="-55" i="1">
                <a:latin typeface="Arial"/>
                <a:cs typeface="Arial"/>
              </a:rPr>
              <a:t>feedback</a:t>
            </a:r>
            <a:r>
              <a:rPr dirty="0" spc="10" i="1">
                <a:latin typeface="Arial"/>
                <a:cs typeface="Arial"/>
              </a:rPr>
              <a:t> </a:t>
            </a:r>
            <a:r>
              <a:rPr dirty="0" spc="-20" i="1">
                <a:latin typeface="Arial"/>
                <a:cs typeface="Arial"/>
              </a:rPr>
              <a:t>controls</a:t>
            </a:r>
            <a:r>
              <a:rPr dirty="0" spc="-20"/>
              <a:t>:</a:t>
            </a:r>
            <a:r>
              <a:rPr dirty="0" spc="110"/>
              <a:t> </a:t>
            </a:r>
            <a:r>
              <a:rPr dirty="0" spc="50"/>
              <a:t>it</a:t>
            </a:r>
            <a:r>
              <a:rPr dirty="0" spc="5"/>
              <a:t> </a:t>
            </a:r>
            <a:r>
              <a:rPr dirty="0" spc="-55"/>
              <a:t>allows</a:t>
            </a:r>
            <a:r>
              <a:rPr dirty="0" spc="10"/>
              <a:t> </a:t>
            </a:r>
            <a:r>
              <a:rPr dirty="0" spc="-60"/>
              <a:t>us</a:t>
            </a:r>
            <a:r>
              <a:rPr dirty="0" spc="10"/>
              <a:t> </a:t>
            </a:r>
            <a:r>
              <a:rPr dirty="0"/>
              <a:t>to</a:t>
            </a:r>
            <a:r>
              <a:rPr dirty="0" spc="5"/>
              <a:t> </a:t>
            </a:r>
            <a:r>
              <a:rPr dirty="0" spc="-70"/>
              <a:t>make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45"/>
              <a:t>precision </a:t>
            </a:r>
            <a:r>
              <a:rPr dirty="0" spc="-65"/>
              <a:t>device</a:t>
            </a:r>
            <a:r>
              <a:rPr dirty="0" spc="5"/>
              <a:t> </a:t>
            </a:r>
            <a:r>
              <a:rPr dirty="0"/>
              <a:t>out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45"/>
              <a:t>crude</a:t>
            </a:r>
            <a:r>
              <a:rPr dirty="0" spc="10"/>
              <a:t> </a:t>
            </a:r>
            <a:r>
              <a:rPr dirty="0" spc="-65"/>
              <a:t>one</a:t>
            </a:r>
            <a:r>
              <a:rPr dirty="0" spc="10"/>
              <a:t> </a:t>
            </a:r>
            <a:r>
              <a:rPr dirty="0"/>
              <a:t>that</a:t>
            </a:r>
            <a:r>
              <a:rPr dirty="0" spc="10"/>
              <a:t> </a:t>
            </a:r>
            <a:r>
              <a:rPr dirty="0" spc="-60"/>
              <a:t>works</a:t>
            </a:r>
            <a:r>
              <a:rPr dirty="0" spc="10"/>
              <a:t> </a:t>
            </a:r>
            <a:r>
              <a:rPr dirty="0" spc="-25"/>
              <a:t>well</a:t>
            </a:r>
            <a:r>
              <a:rPr dirty="0" spc="10"/>
              <a:t> </a:t>
            </a:r>
            <a:r>
              <a:rPr dirty="0" spc="-80"/>
              <a:t>even</a:t>
            </a:r>
            <a:r>
              <a:rPr dirty="0" spc="10"/>
              <a:t> </a:t>
            </a:r>
            <a:r>
              <a:rPr dirty="0"/>
              <a:t>in</a:t>
            </a:r>
            <a:r>
              <a:rPr dirty="0" spc="10"/>
              <a:t> </a:t>
            </a:r>
            <a:r>
              <a:rPr dirty="0" spc="-10"/>
              <a:t>changing environments.</a:t>
            </a: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pc="-40"/>
              <a:t>We</a:t>
            </a:r>
            <a:r>
              <a:rPr dirty="0" spc="-35"/>
              <a:t> </a:t>
            </a:r>
            <a:r>
              <a:rPr dirty="0" spc="-55"/>
              <a:t>also</a:t>
            </a:r>
            <a:r>
              <a:rPr dirty="0" spc="-20"/>
              <a:t> </a:t>
            </a:r>
            <a:r>
              <a:rPr dirty="0" spc="-100"/>
              <a:t>use</a:t>
            </a:r>
            <a:r>
              <a:rPr dirty="0" spc="25"/>
              <a:t> </a:t>
            </a:r>
            <a:r>
              <a:rPr dirty="0" spc="-30" i="1">
                <a:latin typeface="Arial"/>
                <a:cs typeface="Arial"/>
              </a:rPr>
              <a:t>prediction</a:t>
            </a:r>
            <a:r>
              <a:rPr dirty="0" spc="5" i="1">
                <a:latin typeface="Arial"/>
                <a:cs typeface="Arial"/>
              </a:rPr>
              <a:t> </a:t>
            </a:r>
            <a:r>
              <a:rPr dirty="0" spc="-45" i="1">
                <a:latin typeface="Arial"/>
                <a:cs typeface="Arial"/>
              </a:rPr>
              <a:t>and</a:t>
            </a:r>
            <a:r>
              <a:rPr dirty="0" i="1">
                <a:latin typeface="Arial"/>
                <a:cs typeface="Arial"/>
              </a:rPr>
              <a:t> </a:t>
            </a:r>
            <a:r>
              <a:rPr dirty="0" spc="-50" i="1">
                <a:latin typeface="Arial"/>
                <a:cs typeface="Arial"/>
              </a:rPr>
              <a:t>feedforward</a:t>
            </a:r>
            <a:r>
              <a:rPr dirty="0" i="1">
                <a:latin typeface="Arial"/>
                <a:cs typeface="Arial"/>
              </a:rPr>
              <a:t> </a:t>
            </a:r>
            <a:r>
              <a:rPr dirty="0" spc="-20" i="1">
                <a:latin typeface="Arial"/>
                <a:cs typeface="Arial"/>
              </a:rPr>
              <a:t>controls</a:t>
            </a:r>
            <a:r>
              <a:rPr dirty="0" spc="-20"/>
              <a:t>:</a:t>
            </a:r>
            <a:r>
              <a:rPr dirty="0" spc="100"/>
              <a:t> </a:t>
            </a:r>
            <a:r>
              <a:rPr dirty="0" spc="-95"/>
              <a:t>as</a:t>
            </a:r>
            <a:r>
              <a:rPr dirty="0" spc="20"/>
              <a:t> </a:t>
            </a:r>
            <a:r>
              <a:rPr dirty="0" spc="-25"/>
              <a:t>kids,</a:t>
            </a:r>
            <a:r>
              <a:rPr dirty="0" spc="5"/>
              <a:t> </a:t>
            </a:r>
            <a:r>
              <a:rPr dirty="0" spc="-90"/>
              <a:t>we</a:t>
            </a:r>
            <a:r>
              <a:rPr dirty="0" spc="15"/>
              <a:t> </a:t>
            </a:r>
            <a:r>
              <a:rPr dirty="0" spc="-25"/>
              <a:t>had </a:t>
            </a:r>
            <a:r>
              <a:rPr dirty="0" spc="-55"/>
              <a:t>learned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 spc="-70"/>
              <a:t>wear</a:t>
            </a:r>
            <a:r>
              <a:rPr dirty="0"/>
              <a:t> </a:t>
            </a:r>
            <a:r>
              <a:rPr dirty="0" spc="-30"/>
              <a:t>T-</a:t>
            </a:r>
            <a:r>
              <a:rPr dirty="0"/>
              <a:t>shirts in </a:t>
            </a:r>
            <a:r>
              <a:rPr dirty="0" spc="-50"/>
              <a:t>summer,</a:t>
            </a:r>
            <a:r>
              <a:rPr dirty="0"/>
              <a:t> </a:t>
            </a:r>
            <a:r>
              <a:rPr dirty="0" spc="-25"/>
              <a:t>long</a:t>
            </a:r>
            <a:r>
              <a:rPr dirty="0"/>
              <a:t> </a:t>
            </a:r>
            <a:r>
              <a:rPr dirty="0" spc="-100"/>
              <a:t>sleeves</a:t>
            </a:r>
            <a:r>
              <a:rPr dirty="0" spc="25"/>
              <a:t> </a:t>
            </a:r>
            <a:r>
              <a:rPr dirty="0" spc="-45"/>
              <a:t>and</a:t>
            </a:r>
            <a:r>
              <a:rPr dirty="0"/>
              <a:t> </a:t>
            </a:r>
            <a:r>
              <a:rPr dirty="0" spc="-35"/>
              <a:t>coats</a:t>
            </a:r>
            <a:r>
              <a:rPr dirty="0"/>
              <a:t> in </a:t>
            </a:r>
            <a:r>
              <a:rPr dirty="0" spc="-10"/>
              <a:t>winter. </a:t>
            </a:r>
            <a:r>
              <a:rPr dirty="0"/>
              <a:t>With</a:t>
            </a:r>
            <a:r>
              <a:rPr dirty="0" spc="-5"/>
              <a:t> </a:t>
            </a:r>
            <a:r>
              <a:rPr dirty="0" spc="-65"/>
              <a:t>such</a:t>
            </a:r>
            <a:r>
              <a:rPr dirty="0"/>
              <a:t> </a:t>
            </a:r>
            <a:r>
              <a:rPr dirty="0" spc="-35"/>
              <a:t>predictive</a:t>
            </a:r>
            <a:r>
              <a:rPr dirty="0" spc="-5"/>
              <a:t> </a:t>
            </a:r>
            <a:r>
              <a:rPr dirty="0" spc="-45"/>
              <a:t>and</a:t>
            </a:r>
            <a:r>
              <a:rPr dirty="0"/>
              <a:t> </a:t>
            </a:r>
            <a:r>
              <a:rPr dirty="0" spc="-50"/>
              <a:t>feedforward</a:t>
            </a:r>
            <a:r>
              <a:rPr dirty="0"/>
              <a:t> </a:t>
            </a:r>
            <a:r>
              <a:rPr dirty="0" spc="-25"/>
              <a:t>controls,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55"/>
              <a:t>burden</a:t>
            </a:r>
            <a:r>
              <a:rPr dirty="0"/>
              <a:t> of </a:t>
            </a:r>
            <a:r>
              <a:rPr dirty="0" spc="-45"/>
              <a:t>feedback </a:t>
            </a:r>
            <a:r>
              <a:rPr dirty="0" spc="-10"/>
              <a:t>control</a:t>
            </a:r>
            <a:r>
              <a:rPr dirty="0" spc="-35"/>
              <a:t> </a:t>
            </a:r>
            <a:r>
              <a:rPr dirty="0" spc="-10"/>
              <a:t>is</a:t>
            </a:r>
            <a:r>
              <a:rPr dirty="0" spc="-30"/>
              <a:t> </a:t>
            </a:r>
            <a:r>
              <a:rPr dirty="0" spc="-25"/>
              <a:t>greatly</a:t>
            </a:r>
            <a:r>
              <a:rPr dirty="0" spc="-30"/>
              <a:t> </a:t>
            </a:r>
            <a:r>
              <a:rPr dirty="0" spc="-10"/>
              <a:t>lifted.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82128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36318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Analysis</a:t>
            </a:r>
            <a:r>
              <a:rPr dirty="0" spc="-30"/>
              <a:t> </a:t>
            </a:r>
            <a:r>
              <a:rPr dirty="0" spc="-40"/>
              <a:t>and</a:t>
            </a:r>
            <a:r>
              <a:rPr dirty="0" spc="-25"/>
              <a:t> </a:t>
            </a:r>
            <a:r>
              <a:rPr dirty="0"/>
              <a:t>control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 spc="-35"/>
              <a:t>linear</a:t>
            </a:r>
            <a:r>
              <a:rPr dirty="0" spc="-30"/>
              <a:t> </a:t>
            </a:r>
            <a:r>
              <a:rPr dirty="0" spc="-45"/>
              <a:t>dynamic</a:t>
            </a:r>
            <a:r>
              <a:rPr dirty="0" spc="-25"/>
              <a:t> </a:t>
            </a:r>
            <a:r>
              <a:rPr dirty="0" spc="-70"/>
              <a:t>systems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06563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3537" rIns="0" bIns="0" rtlCol="0" vert="horz">
            <a:spAutoFit/>
          </a:bodyPr>
          <a:lstStyle/>
          <a:p>
            <a:pPr marL="38100" marR="238760">
              <a:lnSpc>
                <a:spcPct val="102600"/>
              </a:lnSpc>
              <a:spcBef>
                <a:spcPts val="55"/>
              </a:spcBef>
            </a:pPr>
            <a:r>
              <a:rPr dirty="0" spc="-40">
                <a:solidFill>
                  <a:srgbClr val="FF5CA8"/>
                </a:solidFill>
              </a:rPr>
              <a:t>System</a:t>
            </a:r>
            <a:r>
              <a:rPr dirty="0" spc="-40"/>
              <a:t>:</a:t>
            </a:r>
            <a:r>
              <a:rPr dirty="0" spc="85"/>
              <a:t> </a:t>
            </a:r>
            <a:r>
              <a:rPr dirty="0" spc="-20"/>
              <a:t>an</a:t>
            </a:r>
            <a:r>
              <a:rPr dirty="0" spc="-5"/>
              <a:t> </a:t>
            </a:r>
            <a:r>
              <a:rPr dirty="0" spc="-35"/>
              <a:t>interconnection</a:t>
            </a:r>
            <a:r>
              <a:rPr dirty="0"/>
              <a:t> of</a:t>
            </a:r>
            <a:r>
              <a:rPr dirty="0" spc="-5"/>
              <a:t> </a:t>
            </a:r>
            <a:r>
              <a:rPr dirty="0" spc="-60"/>
              <a:t>elements</a:t>
            </a:r>
            <a:r>
              <a:rPr dirty="0"/>
              <a:t> </a:t>
            </a:r>
            <a:r>
              <a:rPr dirty="0" spc="-45"/>
              <a:t>and</a:t>
            </a:r>
            <a:r>
              <a:rPr dirty="0" spc="-5"/>
              <a:t> </a:t>
            </a:r>
            <a:r>
              <a:rPr dirty="0" spc="-80"/>
              <a:t>devices</a:t>
            </a:r>
            <a:r>
              <a:rPr dirty="0" spc="5"/>
              <a:t> </a:t>
            </a:r>
            <a:r>
              <a:rPr dirty="0"/>
              <a:t>for a</a:t>
            </a:r>
            <a:r>
              <a:rPr dirty="0" spc="-5"/>
              <a:t> </a:t>
            </a:r>
            <a:r>
              <a:rPr dirty="0" spc="-50"/>
              <a:t>desired </a:t>
            </a:r>
            <a:r>
              <a:rPr dirty="0" spc="-10"/>
              <a:t>purpose</a:t>
            </a:r>
          </a:p>
          <a:p>
            <a:pPr marL="38100" marR="5080">
              <a:lnSpc>
                <a:spcPct val="102600"/>
              </a:lnSpc>
              <a:spcBef>
                <a:spcPts val="300"/>
              </a:spcBef>
            </a:pPr>
            <a:r>
              <a:rPr dirty="0" spc="-10">
                <a:solidFill>
                  <a:srgbClr val="FF5CA8"/>
                </a:solidFill>
              </a:rPr>
              <a:t>Control</a:t>
            </a:r>
            <a:r>
              <a:rPr dirty="0" spc="-15">
                <a:solidFill>
                  <a:srgbClr val="FF5CA8"/>
                </a:solidFill>
              </a:rPr>
              <a:t> </a:t>
            </a:r>
            <a:r>
              <a:rPr dirty="0" spc="-40">
                <a:solidFill>
                  <a:srgbClr val="FF5CA8"/>
                </a:solidFill>
              </a:rPr>
              <a:t>System</a:t>
            </a:r>
            <a:r>
              <a:rPr dirty="0" spc="-40"/>
              <a:t>:</a:t>
            </a:r>
            <a:r>
              <a:rPr dirty="0" spc="85"/>
              <a:t> </a:t>
            </a:r>
            <a:r>
              <a:rPr dirty="0" spc="-20"/>
              <a:t>an</a:t>
            </a:r>
            <a:r>
              <a:rPr dirty="0" spc="-10"/>
              <a:t> </a:t>
            </a:r>
            <a:r>
              <a:rPr dirty="0" spc="-35"/>
              <a:t>interconnection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55"/>
              <a:t>components</a:t>
            </a:r>
            <a:r>
              <a:rPr dirty="0" spc="-10"/>
              <a:t> </a:t>
            </a:r>
            <a:r>
              <a:rPr dirty="0" spc="-25"/>
              <a:t>forming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 spc="-45"/>
              <a:t>system </a:t>
            </a:r>
            <a:r>
              <a:rPr dirty="0" spc="-25"/>
              <a:t>configuration</a:t>
            </a:r>
            <a:r>
              <a:rPr dirty="0" spc="15"/>
              <a:t> </a:t>
            </a:r>
            <a:r>
              <a:rPr dirty="0"/>
              <a:t>that</a:t>
            </a:r>
            <a:r>
              <a:rPr dirty="0" spc="20"/>
              <a:t> </a:t>
            </a:r>
            <a:r>
              <a:rPr dirty="0"/>
              <a:t>will</a:t>
            </a:r>
            <a:r>
              <a:rPr dirty="0" spc="15"/>
              <a:t> </a:t>
            </a:r>
            <a:r>
              <a:rPr dirty="0" spc="-40"/>
              <a:t>provide</a:t>
            </a:r>
            <a:r>
              <a:rPr dirty="0" spc="20"/>
              <a:t> 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desired</a:t>
            </a:r>
            <a:r>
              <a:rPr dirty="0" spc="20"/>
              <a:t> </a:t>
            </a:r>
            <a:r>
              <a:rPr dirty="0" spc="-10"/>
              <a:t>response</a:t>
            </a:r>
          </a:p>
          <a:p>
            <a:pPr marL="38100" marR="393700">
              <a:lnSpc>
                <a:spcPct val="102600"/>
              </a:lnSpc>
              <a:spcBef>
                <a:spcPts val="300"/>
              </a:spcBef>
            </a:pPr>
            <a:r>
              <a:rPr dirty="0" spc="-60">
                <a:solidFill>
                  <a:srgbClr val="FF5CA8"/>
                </a:solidFill>
              </a:rPr>
              <a:t>Feedback</a:t>
            </a:r>
            <a:r>
              <a:rPr dirty="0" spc="-60"/>
              <a:t>:</a:t>
            </a:r>
            <a:r>
              <a:rPr dirty="0" spc="50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spc="-100"/>
              <a:t>use</a:t>
            </a:r>
            <a:r>
              <a:rPr dirty="0" spc="2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20"/>
              <a:t>information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spc="-25"/>
              <a:t>past</a:t>
            </a:r>
            <a:r>
              <a:rPr dirty="0" spc="-10"/>
              <a:t> </a:t>
            </a:r>
            <a:r>
              <a:rPr dirty="0"/>
              <a:t>or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50"/>
              <a:t>present</a:t>
            </a:r>
            <a:r>
              <a:rPr dirty="0" spc="-10"/>
              <a:t> </a:t>
            </a:r>
            <a:r>
              <a:rPr dirty="0" spc="-25"/>
              <a:t>to </a:t>
            </a:r>
            <a:r>
              <a:rPr dirty="0" spc="-45"/>
              <a:t>influence</a:t>
            </a:r>
            <a:r>
              <a:rPr dirty="0" spc="-5"/>
              <a:t> </a:t>
            </a:r>
            <a:r>
              <a:rPr dirty="0" spc="-55"/>
              <a:t>behaviors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 spc="-10"/>
              <a:t>system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88681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70786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dirty="0" spc="-75"/>
              <a:t> </a:t>
            </a:r>
            <a:r>
              <a:rPr dirty="0" spc="-10"/>
              <a:t>automatic</a:t>
            </a:r>
            <a:r>
              <a:rPr dirty="0" spc="-70"/>
              <a:t> </a:t>
            </a:r>
            <a:r>
              <a:rPr dirty="0" spc="-20"/>
              <a:t>control?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7812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79930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9963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99995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5844" y="932204"/>
            <a:ext cx="4070350" cy="15481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94945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system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can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either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manually</a:t>
            </a:r>
            <a:r>
              <a:rPr dirty="0" sz="1100">
                <a:latin typeface="Arial"/>
                <a:cs typeface="Arial"/>
              </a:rPr>
              <a:t> or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automatically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controlled.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Why </a:t>
            </a:r>
            <a:r>
              <a:rPr dirty="0" sz="1100" spc="-20">
                <a:latin typeface="Arial"/>
                <a:cs typeface="Arial"/>
              </a:rPr>
              <a:t>automatic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control?</a:t>
            </a:r>
            <a:endParaRPr sz="1100">
              <a:latin typeface="Arial"/>
              <a:cs typeface="Arial"/>
            </a:endParaRPr>
          </a:p>
          <a:p>
            <a:pPr marL="289560" marR="13970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Stability/Safety</a:t>
            </a:r>
            <a:r>
              <a:rPr dirty="0" sz="1100" spc="-10">
                <a:latin typeface="Arial"/>
                <a:cs typeface="Arial"/>
              </a:rPr>
              <a:t>: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diﬀicult/impossible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humans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the </a:t>
            </a:r>
            <a:r>
              <a:rPr dirty="0" sz="1100" spc="-85">
                <a:latin typeface="Arial"/>
                <a:cs typeface="Arial"/>
              </a:rPr>
              <a:t>process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or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would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expose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humans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704215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Performance</a:t>
            </a:r>
            <a:r>
              <a:rPr dirty="0" sz="1100" spc="-45">
                <a:latin typeface="Arial"/>
                <a:cs typeface="Arial"/>
              </a:rPr>
              <a:t>:</a:t>
            </a:r>
            <a:r>
              <a:rPr dirty="0" sz="1100" spc="6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cannot</a:t>
            </a:r>
            <a:r>
              <a:rPr dirty="0" sz="1100" spc="-20">
                <a:latin typeface="Arial"/>
                <a:cs typeface="Arial"/>
              </a:rPr>
              <a:t> be </a:t>
            </a:r>
            <a:r>
              <a:rPr dirty="0" sz="1100" spc="-60">
                <a:latin typeface="Arial"/>
                <a:cs typeface="Arial"/>
              </a:rPr>
              <a:t>done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“as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well”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by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humans </a:t>
            </a:r>
            <a:r>
              <a:rPr dirty="0" sz="1100" spc="-20">
                <a:solidFill>
                  <a:srgbClr val="FF5CA8"/>
                </a:solidFill>
                <a:latin typeface="Arial"/>
                <a:cs typeface="Arial"/>
              </a:rPr>
              <a:t>Cost</a:t>
            </a:r>
            <a:r>
              <a:rPr dirty="0" sz="1100" spc="-20">
                <a:latin typeface="Arial"/>
                <a:cs typeface="Arial"/>
              </a:rPr>
              <a:t>: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Humans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are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more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expensive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can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get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bored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60">
                <a:solidFill>
                  <a:srgbClr val="FF5CA8"/>
                </a:solidFill>
                <a:latin typeface="Arial"/>
                <a:cs typeface="Arial"/>
              </a:rPr>
              <a:t>Robustness</a:t>
            </a:r>
            <a:r>
              <a:rPr dirty="0" sz="1100" spc="-60">
                <a:latin typeface="Arial"/>
                <a:cs typeface="Arial"/>
              </a:rPr>
              <a:t>:</a:t>
            </a:r>
            <a:r>
              <a:rPr dirty="0" sz="1100" spc="10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can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deliver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requisite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performance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80">
                <a:latin typeface="Arial"/>
                <a:cs typeface="Arial"/>
              </a:rPr>
              <a:t>even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if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process </a:t>
            </a:r>
            <a:r>
              <a:rPr dirty="0" sz="1100" spc="-90">
                <a:latin typeface="Arial"/>
                <a:cs typeface="Arial"/>
              </a:rPr>
              <a:t>behaves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slightly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differently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Terminologies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27779" y="1028790"/>
            <a:ext cx="183515" cy="40640"/>
            <a:chOff x="327779" y="1028790"/>
            <a:chExt cx="18351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27779" y="1049034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 h="0">
                  <a:moveTo>
                    <a:pt x="0" y="0"/>
                  </a:moveTo>
                  <a:lnTo>
                    <a:pt x="15807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066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221874" y="596488"/>
            <a:ext cx="2796540" cy="1193165"/>
            <a:chOff x="1221874" y="596488"/>
            <a:chExt cx="2796540" cy="1193165"/>
          </a:xfrm>
        </p:grpSpPr>
        <p:sp>
          <p:nvSpPr>
            <p:cNvPr id="7" name="object 7" descr=""/>
            <p:cNvSpPr/>
            <p:nvPr/>
          </p:nvSpPr>
          <p:spPr>
            <a:xfrm>
              <a:off x="3297815" y="599028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w="0"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77571" y="86746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92120" y="10490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1511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2804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37822" y="104903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 h="0">
                  <a:moveTo>
                    <a:pt x="0" y="0"/>
                  </a:moveTo>
                  <a:lnTo>
                    <a:pt x="1546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977336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2430030" y="0"/>
                  </a:moveTo>
                  <a:lnTo>
                    <a:pt x="2430030" y="720008"/>
                  </a:lnTo>
                </a:path>
                <a:path w="2430145" h="720089">
                  <a:moveTo>
                    <a:pt x="0" y="720008"/>
                  </a:moveTo>
                  <a:lnTo>
                    <a:pt x="0" y="9314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87548" y="111687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24414" y="1049034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5" h="0">
                  <a:moveTo>
                    <a:pt x="0" y="0"/>
                  </a:moveTo>
                  <a:lnTo>
                    <a:pt x="9023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99465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75631" y="104903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 h="0">
                  <a:moveTo>
                    <a:pt x="0" y="0"/>
                  </a:moveTo>
                  <a:lnTo>
                    <a:pt x="12327" y="0"/>
                  </a:lnTo>
                  <a:lnTo>
                    <a:pt x="20758" y="0"/>
                  </a:lnTo>
                  <a:lnTo>
                    <a:pt x="24445" y="0"/>
                  </a:lnTo>
                  <a:lnTo>
                    <a:pt x="2253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8298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99832" y="1769042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 h="0">
                  <a:moveTo>
                    <a:pt x="637989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74527" y="174879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1293302" y="720008"/>
                  </a:moveTo>
                  <a:lnTo>
                    <a:pt x="0" y="720008"/>
                  </a:lnTo>
                </a:path>
                <a:path w="2430145" h="720089">
                  <a:moveTo>
                    <a:pt x="2157843" y="0"/>
                  </a:moveTo>
                  <a:lnTo>
                    <a:pt x="243003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07803" y="779030"/>
              <a:ext cx="1350645" cy="450215"/>
            </a:xfrm>
            <a:custGeom>
              <a:avLst/>
              <a:gdLst/>
              <a:ahLst/>
              <a:cxnLst/>
              <a:rect l="l" t="t" r="r" b="b"/>
              <a:pathLst>
                <a:path w="1350645" h="450215">
                  <a:moveTo>
                    <a:pt x="0" y="0"/>
                  </a:moveTo>
                  <a:lnTo>
                    <a:pt x="1350016" y="0"/>
                  </a:lnTo>
                </a:path>
                <a:path w="1350645" h="450215">
                  <a:moveTo>
                    <a:pt x="1350016" y="0"/>
                  </a:moveTo>
                  <a:lnTo>
                    <a:pt x="1350016" y="450005"/>
                  </a:lnTo>
                </a:path>
                <a:path w="1350645" h="450215">
                  <a:moveTo>
                    <a:pt x="1350016" y="450005"/>
                  </a:moveTo>
                  <a:lnTo>
                    <a:pt x="0" y="450005"/>
                  </a:lnTo>
                </a:path>
                <a:path w="1350645" h="450215">
                  <a:moveTo>
                    <a:pt x="0" y="4500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2967078" y="1028790"/>
            <a:ext cx="63500" cy="40640"/>
            <a:chOff x="2967078" y="1028790"/>
            <a:chExt cx="63500" cy="40640"/>
          </a:xfrm>
        </p:grpSpPr>
        <p:sp>
          <p:nvSpPr>
            <p:cNvPr id="24" name="object 24" descr=""/>
            <p:cNvSpPr/>
            <p:nvPr/>
          </p:nvSpPr>
          <p:spPr>
            <a:xfrm>
              <a:off x="2967078" y="104903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76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98950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2917567" y="1910120"/>
            <a:ext cx="40640" cy="219075"/>
            <a:chOff x="2917567" y="1910120"/>
            <a:chExt cx="40640" cy="219075"/>
          </a:xfrm>
        </p:grpSpPr>
        <p:sp>
          <p:nvSpPr>
            <p:cNvPr id="27" name="object 27" descr=""/>
            <p:cNvSpPr/>
            <p:nvPr/>
          </p:nvSpPr>
          <p:spPr>
            <a:xfrm>
              <a:off x="2937811" y="1935425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w="0" h="193675">
                  <a:moveTo>
                    <a:pt x="0" y="1936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17567" y="191012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13687" y="910486"/>
            <a:ext cx="70866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270"/>
              </a:spcBef>
            </a:pPr>
            <a:r>
              <a:rPr dirty="0" sz="1100">
                <a:latin typeface="Arial"/>
                <a:cs typeface="Arial"/>
              </a:rPr>
              <a:t>Input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filter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32526" y="910486"/>
            <a:ext cx="530860" cy="29845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35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5844" y="765859"/>
            <a:ext cx="5842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Arial"/>
                <a:cs typeface="Arial"/>
              </a:rPr>
              <a:t>Reference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706685" y="753947"/>
            <a:ext cx="442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526005" y="910486"/>
            <a:ext cx="664210" cy="277495"/>
          </a:xfrm>
          <a:custGeom>
            <a:avLst/>
            <a:gdLst/>
            <a:ahLst/>
            <a:cxnLst/>
            <a:rect l="l" t="t" r="r" b="b"/>
            <a:pathLst>
              <a:path w="664210" h="277494">
                <a:moveTo>
                  <a:pt x="0" y="277094"/>
                </a:moveTo>
                <a:lnTo>
                  <a:pt x="663584" y="277094"/>
                </a:lnTo>
                <a:lnTo>
                  <a:pt x="663584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559483" y="945932"/>
            <a:ext cx="5969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371068" y="910486"/>
            <a:ext cx="593725" cy="29845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953" y="981194"/>
            <a:ext cx="135678" cy="135677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2703625" y="1630495"/>
            <a:ext cx="46863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40">
                <a:latin typeface="Arial"/>
                <a:cs typeface="Arial"/>
              </a:rPr>
              <a:t>Sensor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02932" y="2062592"/>
            <a:ext cx="3964304" cy="1228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66165" indent="2166620">
              <a:lnSpc>
                <a:spcPct val="142100"/>
              </a:lnSpc>
              <a:spcBef>
                <a:spcPts val="100"/>
              </a:spcBef>
            </a:pPr>
            <a:r>
              <a:rPr dirty="0" sz="1100" spc="-90">
                <a:latin typeface="Arial"/>
                <a:cs typeface="Arial"/>
              </a:rPr>
              <a:t>Sensor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80">
                <a:latin typeface="Arial"/>
                <a:cs typeface="Arial"/>
              </a:rPr>
              <a:t>noise </a:t>
            </a:r>
            <a:r>
              <a:rPr dirty="0" sz="1100" spc="-55">
                <a:solidFill>
                  <a:srgbClr val="FF5CA8"/>
                </a:solidFill>
                <a:latin typeface="Arial"/>
                <a:cs typeface="Arial"/>
              </a:rPr>
              <a:t>Process</a:t>
            </a:r>
            <a:r>
              <a:rPr dirty="0" sz="1100" spc="-55">
                <a:latin typeface="Arial"/>
                <a:cs typeface="Arial"/>
              </a:rPr>
              <a:t>:</a:t>
            </a:r>
            <a:r>
              <a:rPr dirty="0" sz="1100" spc="70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whose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output(s)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is/are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be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controlled</a:t>
            </a:r>
            <a:endParaRPr sz="1100">
              <a:latin typeface="Arial"/>
              <a:cs typeface="Arial"/>
            </a:endParaRPr>
          </a:p>
          <a:p>
            <a:pPr marL="12700" marR="90170">
              <a:lnSpc>
                <a:spcPct val="110200"/>
              </a:lnSpc>
            </a:pPr>
            <a:r>
              <a:rPr dirty="0" sz="1100">
                <a:solidFill>
                  <a:srgbClr val="FF5CA8"/>
                </a:solidFill>
                <a:latin typeface="Arial"/>
                <a:cs typeface="Arial"/>
              </a:rPr>
              <a:t>Actuator</a:t>
            </a:r>
            <a:r>
              <a:rPr dirty="0" sz="1100">
                <a:latin typeface="Arial"/>
                <a:cs typeface="Arial"/>
              </a:rPr>
              <a:t>: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device</a:t>
            </a:r>
            <a:r>
              <a:rPr dirty="0" sz="1100">
                <a:latin typeface="Arial"/>
                <a:cs typeface="Arial"/>
              </a:rPr>
              <a:t> to </a:t>
            </a:r>
            <a:r>
              <a:rPr dirty="0" sz="1100" spc="-45">
                <a:latin typeface="Arial"/>
                <a:cs typeface="Arial"/>
              </a:rPr>
              <a:t>influence</a:t>
            </a:r>
            <a:r>
              <a:rPr dirty="0" sz="1100">
                <a:latin typeface="Arial"/>
                <a:cs typeface="Arial"/>
              </a:rPr>
              <a:t> the </a:t>
            </a:r>
            <a:r>
              <a:rPr dirty="0" sz="1100" spc="-30">
                <a:latin typeface="Arial"/>
                <a:cs typeface="Arial"/>
              </a:rPr>
              <a:t>controlled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variable</a:t>
            </a:r>
            <a:r>
              <a:rPr dirty="0" sz="1100">
                <a:latin typeface="Arial"/>
                <a:cs typeface="Arial"/>
              </a:rPr>
              <a:t> of the </a:t>
            </a:r>
            <a:r>
              <a:rPr dirty="0" sz="1100" spc="-65">
                <a:latin typeface="Arial"/>
                <a:cs typeface="Arial"/>
              </a:rPr>
              <a:t>process </a:t>
            </a:r>
            <a:r>
              <a:rPr dirty="0" sz="1100">
                <a:solidFill>
                  <a:srgbClr val="FF5CA8"/>
                </a:solidFill>
                <a:latin typeface="Arial"/>
                <a:cs typeface="Arial"/>
              </a:rPr>
              <a:t>Plant</a:t>
            </a:r>
            <a:r>
              <a:rPr dirty="0" sz="1100">
                <a:latin typeface="Arial"/>
                <a:cs typeface="Arial"/>
              </a:rPr>
              <a:t>: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process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210">
                <a:latin typeface="Arial"/>
                <a:cs typeface="Arial"/>
              </a:rPr>
              <a:t>+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Block</a:t>
            </a:r>
            <a:r>
              <a:rPr dirty="0" sz="1100" spc="-4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5CA8"/>
                </a:solidFill>
                <a:latin typeface="Arial"/>
                <a:cs typeface="Arial"/>
              </a:rPr>
              <a:t>diagram</a:t>
            </a:r>
            <a:r>
              <a:rPr dirty="0" sz="1100" spc="-25">
                <a:latin typeface="Arial"/>
                <a:cs typeface="Arial"/>
              </a:rPr>
              <a:t>: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visualizes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system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structure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flow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information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31213" y="1040433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251216" y="8424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140140" y="374952"/>
            <a:ext cx="1514475" cy="3854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813435">
              <a:lnSpc>
                <a:spcPct val="100000"/>
              </a:lnSpc>
              <a:spcBef>
                <a:spcPts val="200"/>
              </a:spcBef>
            </a:pPr>
            <a:r>
              <a:rPr dirty="0" sz="1100" spc="-45"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latin typeface="Arial"/>
                <a:cs typeface="Arial"/>
              </a:rPr>
              <a:t>Plant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56307"/>
            <a:ext cx="65201" cy="65201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1117"/>
            <a:ext cx="65201" cy="6520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825927"/>
            <a:ext cx="65201" cy="65201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3010750"/>
            <a:ext cx="65201" cy="65201"/>
          </a:xfrm>
          <a:prstGeom prst="rect">
            <a:avLst/>
          </a:prstGeom>
        </p:spPr>
      </p:pic>
      <p:sp>
        <p:nvSpPr>
          <p:cNvPr id="46" name="object 46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48" name="object 4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Open-</a:t>
            </a:r>
            <a:r>
              <a:rPr dirty="0" spc="-20"/>
              <a:t>loop</a:t>
            </a:r>
            <a:r>
              <a:rPr dirty="0" spc="-40"/>
              <a:t> </a:t>
            </a:r>
            <a:r>
              <a:rPr dirty="0"/>
              <a:t>control</a:t>
            </a:r>
            <a:r>
              <a:rPr dirty="0" spc="-35"/>
              <a:t> </a:t>
            </a:r>
            <a:r>
              <a:rPr dirty="0" spc="-10"/>
              <a:t>v.s.</a:t>
            </a:r>
            <a:r>
              <a:rPr dirty="0" spc="80"/>
              <a:t> </a:t>
            </a:r>
            <a:r>
              <a:rPr dirty="0" spc="-70"/>
              <a:t>closed-</a:t>
            </a:r>
            <a:r>
              <a:rPr dirty="0" spc="-20"/>
              <a:t>loop</a:t>
            </a:r>
            <a:r>
              <a:rPr dirty="0" spc="-35"/>
              <a:t> </a:t>
            </a:r>
            <a:r>
              <a:rPr dirty="0" spc="-10"/>
              <a:t>control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216446" y="170081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15182" y="20243"/>
                </a:lnTo>
                <a:lnTo>
                  <a:pt x="0" y="40487"/>
                </a:lnTo>
                <a:lnTo>
                  <a:pt x="40487" y="20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4167" y="1700810"/>
            <a:ext cx="925830" cy="40640"/>
            <a:chOff x="224167" y="1700810"/>
            <a:chExt cx="925830" cy="40640"/>
          </a:xfrm>
        </p:grpSpPr>
        <p:sp>
          <p:nvSpPr>
            <p:cNvPr id="5" name="object 5" descr=""/>
            <p:cNvSpPr/>
            <p:nvPr/>
          </p:nvSpPr>
          <p:spPr>
            <a:xfrm>
              <a:off x="224167" y="1721054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30" h="0">
                  <a:moveTo>
                    <a:pt x="0" y="0"/>
                  </a:moveTo>
                  <a:lnTo>
                    <a:pt x="90038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0937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149860" y="1579976"/>
          <a:ext cx="2338070" cy="27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/>
                <a:gridCol w="443230"/>
                <a:gridCol w="1149350"/>
              </a:tblGrid>
              <a:tr h="138430"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30">
                          <a:latin typeface="Arial"/>
                          <a:cs typeface="Arial"/>
                        </a:rPr>
                        <a:t>Controlled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9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 descr=""/>
          <p:cNvGrpSpPr/>
          <p:nvPr/>
        </p:nvGrpSpPr>
        <p:grpSpPr>
          <a:xfrm>
            <a:off x="2813955" y="1001045"/>
            <a:ext cx="40640" cy="579120"/>
            <a:chOff x="2813955" y="1001045"/>
            <a:chExt cx="40640" cy="579120"/>
          </a:xfrm>
        </p:grpSpPr>
        <p:sp>
          <p:nvSpPr>
            <p:cNvPr id="9" name="object 9" descr=""/>
            <p:cNvSpPr/>
            <p:nvPr/>
          </p:nvSpPr>
          <p:spPr>
            <a:xfrm>
              <a:off x="2834199" y="1001045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w="0" h="553719">
                  <a:moveTo>
                    <a:pt x="0" y="0"/>
                  </a:moveTo>
                  <a:lnTo>
                    <a:pt x="0" y="55362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13955" y="153948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411465" y="1700810"/>
            <a:ext cx="323215" cy="40640"/>
            <a:chOff x="3411465" y="1700810"/>
            <a:chExt cx="323215" cy="40640"/>
          </a:xfrm>
        </p:grpSpPr>
        <p:sp>
          <p:nvSpPr>
            <p:cNvPr id="12" name="object 12" descr=""/>
            <p:cNvSpPr/>
            <p:nvPr/>
          </p:nvSpPr>
          <p:spPr>
            <a:xfrm>
              <a:off x="3411465" y="1721054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4" h="0">
                  <a:moveTo>
                    <a:pt x="0" y="0"/>
                  </a:moveTo>
                  <a:lnTo>
                    <a:pt x="29744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9372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477414" y="790713"/>
            <a:ext cx="713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96783" y="1424443"/>
            <a:ext cx="255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 i="1">
                <a:latin typeface="Arial"/>
                <a:cs typeface="Arial"/>
              </a:rPr>
              <a:t>u</a:t>
            </a:r>
            <a:r>
              <a:rPr dirty="0" sz="1100" spc="-20">
                <a:latin typeface="Arial"/>
                <a:cs typeface="Arial"/>
              </a:rPr>
              <a:t>(</a:t>
            </a:r>
            <a:r>
              <a:rPr dirty="0" sz="1100" spc="-20" i="1">
                <a:latin typeface="Arial"/>
                <a:cs typeface="Arial"/>
              </a:rPr>
              <a:t>t</a:t>
            </a:r>
            <a:r>
              <a:rPr dirty="0" sz="1100" spc="-2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5831" y="1425967"/>
            <a:ext cx="916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Arial"/>
                <a:cs typeface="Arial"/>
              </a:rPr>
              <a:t>Desired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10686" y="1424443"/>
            <a:ext cx="24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 i="1">
                <a:latin typeface="Arial"/>
                <a:cs typeface="Arial"/>
              </a:rPr>
              <a:t>y</a:t>
            </a:r>
            <a:r>
              <a:rPr dirty="0" sz="1100" spc="-20">
                <a:latin typeface="Arial"/>
                <a:cs typeface="Arial"/>
              </a:rPr>
              <a:t>(</a:t>
            </a:r>
            <a:r>
              <a:rPr dirty="0" sz="1100" spc="-20" i="1">
                <a:latin typeface="Arial"/>
                <a:cs typeface="Arial"/>
              </a:rPr>
              <a:t>t</a:t>
            </a:r>
            <a:r>
              <a:rPr dirty="0" sz="1100" spc="-2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004441"/>
            <a:ext cx="65201" cy="6520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02932" y="1877146"/>
            <a:ext cx="401955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output of the plant </a:t>
            </a:r>
            <a:r>
              <a:rPr dirty="0" sz="1100" spc="-80">
                <a:latin typeface="Arial"/>
                <a:cs typeface="Arial"/>
              </a:rPr>
              <a:t>does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not </a:t>
            </a:r>
            <a:r>
              <a:rPr dirty="0" sz="1100" spc="-45">
                <a:latin typeface="Arial"/>
                <a:cs typeface="Arial"/>
              </a:rPr>
              <a:t>influence</a:t>
            </a:r>
            <a:r>
              <a:rPr dirty="0" sz="1100">
                <a:latin typeface="Arial"/>
                <a:cs typeface="Arial"/>
              </a:rPr>
              <a:t> the input to the </a:t>
            </a:r>
            <a:r>
              <a:rPr dirty="0" sz="1100" spc="-1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  <a:p>
            <a:pPr marL="12700" marR="4889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"/>
                <a:cs typeface="Arial"/>
              </a:rPr>
              <a:t>input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and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output </a:t>
            </a:r>
            <a:r>
              <a:rPr dirty="0" sz="1100" spc="-95">
                <a:latin typeface="Arial"/>
                <a:cs typeface="Arial"/>
              </a:rPr>
              <a:t>as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 spc="-40" i="1">
                <a:latin typeface="Arial"/>
                <a:cs typeface="Arial"/>
              </a:rPr>
              <a:t>signals</a:t>
            </a:r>
            <a:r>
              <a:rPr dirty="0" sz="1100" spc="-40">
                <a:latin typeface="Arial"/>
                <a:cs typeface="Arial"/>
              </a:rPr>
              <a:t>: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functions</a:t>
            </a:r>
            <a:r>
              <a:rPr dirty="0" sz="1100">
                <a:latin typeface="Arial"/>
                <a:cs typeface="Arial"/>
              </a:rPr>
              <a:t> of time,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e.g.,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90">
                <a:latin typeface="Arial"/>
                <a:cs typeface="Arial"/>
              </a:rPr>
              <a:t>speed</a:t>
            </a:r>
            <a:r>
              <a:rPr dirty="0" sz="1100" spc="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 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car, </a:t>
            </a:r>
            <a:r>
              <a:rPr dirty="0" sz="1100" spc="-30">
                <a:latin typeface="Arial"/>
                <a:cs typeface="Arial"/>
              </a:rPr>
              <a:t>temperature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room,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voltage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applied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motor,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price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stock, </a:t>
            </a:r>
            <a:r>
              <a:rPr dirty="0" sz="1100" spc="-45">
                <a:latin typeface="Arial"/>
                <a:cs typeface="Arial"/>
              </a:rPr>
              <a:t>electrical-</a:t>
            </a:r>
            <a:r>
              <a:rPr dirty="0" sz="1100" spc="-35">
                <a:latin typeface="Arial"/>
                <a:cs typeface="Arial"/>
              </a:rPr>
              <a:t>cardiograph,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all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 spc="-95">
                <a:latin typeface="Arial"/>
                <a:cs typeface="Arial"/>
              </a:rPr>
              <a:t>as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functions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14473"/>
            <a:ext cx="65201" cy="65201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Open-</a:t>
            </a:r>
            <a:r>
              <a:rPr dirty="0" spc="-20"/>
              <a:t>loop</a:t>
            </a:r>
            <a:r>
              <a:rPr dirty="0" spc="-40"/>
              <a:t> </a:t>
            </a:r>
            <a:r>
              <a:rPr dirty="0"/>
              <a:t>control</a:t>
            </a:r>
            <a:r>
              <a:rPr dirty="0" spc="-35"/>
              <a:t> </a:t>
            </a:r>
            <a:r>
              <a:rPr dirty="0" spc="-10"/>
              <a:t>v.s.</a:t>
            </a:r>
            <a:r>
              <a:rPr dirty="0" spc="80"/>
              <a:t> </a:t>
            </a:r>
            <a:r>
              <a:rPr dirty="0" spc="-70"/>
              <a:t>closed-</a:t>
            </a:r>
            <a:r>
              <a:rPr dirty="0" spc="-20"/>
              <a:t>loop</a:t>
            </a:r>
            <a:r>
              <a:rPr dirty="0" spc="-35"/>
              <a:t> </a:t>
            </a:r>
            <a:r>
              <a:rPr dirty="0" spc="-10"/>
              <a:t>control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2897" y="1373595"/>
            <a:ext cx="334645" cy="40640"/>
            <a:chOff x="332897" y="1373595"/>
            <a:chExt cx="33464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32897" y="1393839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 h="0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763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32662" y="941293"/>
            <a:ext cx="3260725" cy="1175385"/>
            <a:chOff x="1032662" y="941293"/>
            <a:chExt cx="3260725" cy="1175385"/>
          </a:xfrm>
        </p:grpSpPr>
        <p:sp>
          <p:nvSpPr>
            <p:cNvPr id="7" name="object 7" descr=""/>
            <p:cNvSpPr/>
            <p:nvPr/>
          </p:nvSpPr>
          <p:spPr>
            <a:xfrm>
              <a:off x="3212933" y="943833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92689" y="128551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49266" y="139383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04605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80771" y="139383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 h="0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96956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88432" y="1393839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 h="0">
                  <a:moveTo>
                    <a:pt x="0" y="0"/>
                  </a:moveTo>
                  <a:lnTo>
                    <a:pt x="134510" y="0"/>
                  </a:lnTo>
                </a:path>
                <a:path w="379729" h="0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524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52906" y="1393839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2662" y="15349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438560" y="1373595"/>
            <a:ext cx="90170" cy="40640"/>
            <a:chOff x="1438560" y="1373595"/>
            <a:chExt cx="90170" cy="40640"/>
          </a:xfrm>
        </p:grpSpPr>
        <p:sp>
          <p:nvSpPr>
            <p:cNvPr id="18" name="object 18" descr=""/>
            <p:cNvSpPr/>
            <p:nvPr/>
          </p:nvSpPr>
          <p:spPr>
            <a:xfrm>
              <a:off x="1438560" y="1393839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 h="0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877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2197585" y="1373595"/>
            <a:ext cx="199390" cy="40640"/>
            <a:chOff x="2197585" y="1373595"/>
            <a:chExt cx="199390" cy="40640"/>
          </a:xfrm>
        </p:grpSpPr>
        <p:sp>
          <p:nvSpPr>
            <p:cNvPr id="21" name="object 21" descr=""/>
            <p:cNvSpPr/>
            <p:nvPr/>
          </p:nvSpPr>
          <p:spPr>
            <a:xfrm>
              <a:off x="2197585" y="139383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56097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9782" y="1255291"/>
            <a:ext cx="7664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325999"/>
            <a:ext cx="135677" cy="13567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913786" y="73350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Arial"/>
                <a:cs typeface="Arial"/>
              </a:rPr>
              <a:t>Heat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831" y="1109902"/>
            <a:ext cx="594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Arial"/>
                <a:cs typeface="Arial"/>
              </a:rPr>
              <a:t>Desired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15" i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69029" y="1109902"/>
            <a:ext cx="508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Arial"/>
                <a:cs typeface="Arial"/>
              </a:rPr>
              <a:t>Room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15" i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30777" y="1255291"/>
            <a:ext cx="6648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120">
                <a:latin typeface="Arial"/>
                <a:cs typeface="Arial"/>
              </a:rPr>
              <a:t>Gas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399115" y="1255291"/>
            <a:ext cx="5480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439974" y="1255291"/>
            <a:ext cx="4464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66351" y="136722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056356" y="10972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62479"/>
            <a:ext cx="65201" cy="65201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402932" y="2178963"/>
            <a:ext cx="3382010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Arial"/>
                <a:cs typeface="Arial"/>
              </a:rPr>
              <a:t>multiple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components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(plant,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controller,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etc)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have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closed </a:t>
            </a:r>
            <a:r>
              <a:rPr dirty="0" sz="1100" spc="-10">
                <a:latin typeface="Arial"/>
                <a:cs typeface="Arial"/>
              </a:rPr>
              <a:t>interconnection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latin typeface="Arial"/>
                <a:cs typeface="Arial"/>
              </a:rPr>
              <a:t>there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is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always</a:t>
            </a:r>
            <a:r>
              <a:rPr dirty="0" sz="110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feedback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closed-</a:t>
            </a:r>
            <a:r>
              <a:rPr dirty="0" sz="1100" spc="-25">
                <a:latin typeface="Arial"/>
                <a:cs typeface="Arial"/>
              </a:rPr>
              <a:t>loop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4584"/>
            <a:ext cx="65201" cy="65201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851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5"/>
              <a:t>Closed-</a:t>
            </a:r>
            <a:r>
              <a:rPr dirty="0" spc="-20"/>
              <a:t>loop</a:t>
            </a:r>
            <a:r>
              <a:rPr dirty="0" spc="-15"/>
              <a:t> </a:t>
            </a:r>
            <a:r>
              <a:rPr dirty="0"/>
              <a:t>control:</a:t>
            </a:r>
            <a:r>
              <a:rPr dirty="0" spc="105"/>
              <a:t> </a:t>
            </a:r>
            <a:r>
              <a:rPr dirty="0" spc="-30"/>
              <a:t>regulation</a:t>
            </a:r>
            <a:r>
              <a:rPr dirty="0" spc="-10"/>
              <a:t> </a:t>
            </a:r>
            <a:r>
              <a:rPr dirty="0" spc="-65"/>
              <a:t>example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2897" y="1636993"/>
            <a:ext cx="334645" cy="40640"/>
            <a:chOff x="332897" y="1636993"/>
            <a:chExt cx="33464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32897" y="1657237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 h="0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763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032662" y="1204691"/>
            <a:ext cx="3260725" cy="1175385"/>
            <a:chOff x="1032662" y="1204691"/>
            <a:chExt cx="3260725" cy="1175385"/>
          </a:xfrm>
        </p:grpSpPr>
        <p:sp>
          <p:nvSpPr>
            <p:cNvPr id="7" name="object 7" descr=""/>
            <p:cNvSpPr/>
            <p:nvPr/>
          </p:nvSpPr>
          <p:spPr>
            <a:xfrm>
              <a:off x="3212933" y="1207231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92689" y="1548909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49266" y="165723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04605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80771" y="165723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 h="0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396956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88432" y="1657236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 h="0">
                  <a:moveTo>
                    <a:pt x="0" y="0"/>
                  </a:moveTo>
                  <a:lnTo>
                    <a:pt x="134510" y="0"/>
                  </a:lnTo>
                </a:path>
                <a:path w="379729" h="0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524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52906" y="1657236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2662" y="179831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438560" y="1636993"/>
            <a:ext cx="90170" cy="40640"/>
            <a:chOff x="1438560" y="1636993"/>
            <a:chExt cx="90170" cy="40640"/>
          </a:xfrm>
        </p:grpSpPr>
        <p:sp>
          <p:nvSpPr>
            <p:cNvPr id="18" name="object 18" descr=""/>
            <p:cNvSpPr/>
            <p:nvPr/>
          </p:nvSpPr>
          <p:spPr>
            <a:xfrm>
              <a:off x="1438560" y="1657237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 h="0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877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2197585" y="1636993"/>
            <a:ext cx="199390" cy="40640"/>
            <a:chOff x="2197585" y="1636993"/>
            <a:chExt cx="199390" cy="40640"/>
          </a:xfrm>
        </p:grpSpPr>
        <p:sp>
          <p:nvSpPr>
            <p:cNvPr id="21" name="object 21" descr=""/>
            <p:cNvSpPr/>
            <p:nvPr/>
          </p:nvSpPr>
          <p:spPr>
            <a:xfrm>
              <a:off x="2197585" y="1657237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356097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9782" y="1518689"/>
            <a:ext cx="7664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589397"/>
            <a:ext cx="135677" cy="13567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913786" y="996897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Arial"/>
                <a:cs typeface="Arial"/>
              </a:rPr>
              <a:t>Heat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75"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831" y="1373300"/>
            <a:ext cx="594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Arial"/>
                <a:cs typeface="Arial"/>
              </a:rPr>
              <a:t>Desired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15" i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69029" y="1373300"/>
            <a:ext cx="508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Arial"/>
                <a:cs typeface="Arial"/>
              </a:rPr>
              <a:t>Room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 spc="15" i="1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30777" y="1518689"/>
            <a:ext cx="6648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120">
                <a:latin typeface="Arial"/>
                <a:cs typeface="Arial"/>
              </a:rPr>
              <a:t>Gas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399115" y="1518689"/>
            <a:ext cx="5480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439974" y="1518689"/>
            <a:ext cx="4464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66351" y="16306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056356" y="136062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5" name="object 35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40"/>
              <a:t>Regulation</a:t>
            </a:r>
            <a:r>
              <a:rPr dirty="0" spc="-25"/>
              <a:t> </a:t>
            </a:r>
            <a:r>
              <a:rPr dirty="0"/>
              <a:t>control</a:t>
            </a:r>
            <a:r>
              <a:rPr dirty="0" spc="-25"/>
              <a:t> </a:t>
            </a:r>
            <a:r>
              <a:rPr dirty="0" spc="-50"/>
              <a:t>example:</a:t>
            </a:r>
            <a:r>
              <a:rPr dirty="0" spc="95"/>
              <a:t> </a:t>
            </a:r>
            <a:r>
              <a:rPr dirty="0" spc="-30"/>
              <a:t>automobile</a:t>
            </a:r>
            <a:r>
              <a:rPr dirty="0" spc="-25"/>
              <a:t> </a:t>
            </a:r>
            <a:r>
              <a:rPr dirty="0" spc="-65"/>
              <a:t>cruise</a:t>
            </a:r>
            <a:r>
              <a:rPr dirty="0" spc="-25"/>
              <a:t> </a:t>
            </a:r>
            <a:r>
              <a:rPr dirty="0" spc="-10"/>
              <a:t>control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6777" y="899142"/>
            <a:ext cx="3242945" cy="1193165"/>
            <a:chOff x="546777" y="899142"/>
            <a:chExt cx="3242945" cy="1193165"/>
          </a:xfrm>
        </p:grpSpPr>
        <p:sp>
          <p:nvSpPr>
            <p:cNvPr id="4" name="object 4" descr=""/>
            <p:cNvSpPr/>
            <p:nvPr/>
          </p:nvSpPr>
          <p:spPr>
            <a:xfrm>
              <a:off x="549317" y="1351687"/>
              <a:ext cx="434975" cy="0"/>
            </a:xfrm>
            <a:custGeom>
              <a:avLst/>
              <a:gdLst/>
              <a:ahLst/>
              <a:cxnLst/>
              <a:rect l="l" t="t" r="r" b="b"/>
              <a:pathLst>
                <a:path w="434975" h="0">
                  <a:moveTo>
                    <a:pt x="0" y="0"/>
                  </a:moveTo>
                  <a:lnTo>
                    <a:pt x="43450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68639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9526" y="1351687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10" h="0">
                  <a:moveTo>
                    <a:pt x="0" y="0"/>
                  </a:moveTo>
                  <a:lnTo>
                    <a:pt x="46086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75207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02009" y="135168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973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86826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19354" y="1351687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10" h="0">
                  <a:moveTo>
                    <a:pt x="0" y="0"/>
                  </a:moveTo>
                  <a:lnTo>
                    <a:pt x="24469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48870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2250027" y="0"/>
                  </a:moveTo>
                  <a:lnTo>
                    <a:pt x="2250027" y="720008"/>
                  </a:lnTo>
                </a:path>
                <a:path w="2250440" h="720089">
                  <a:moveTo>
                    <a:pt x="0" y="720008"/>
                  </a:moveTo>
                  <a:lnTo>
                    <a:pt x="0" y="12285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49082" y="144923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889346" y="901682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w="0"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69102" y="117012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1982052" y="0"/>
                  </a:moveTo>
                  <a:lnTo>
                    <a:pt x="2250027" y="0"/>
                  </a:lnTo>
                </a:path>
                <a:path w="2250440" h="720089">
                  <a:moveTo>
                    <a:pt x="1197858" y="720008"/>
                  </a:moveTo>
                  <a:lnTo>
                    <a:pt x="0" y="720008"/>
                  </a:lnTo>
                </a:path>
                <a:path w="2250440" h="720089">
                  <a:moveTo>
                    <a:pt x="2250027" y="720008"/>
                  </a:moveTo>
                  <a:lnTo>
                    <a:pt x="2067486" y="72000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11508" y="205145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515338" y="0"/>
                  </a:moveTo>
                  <a:lnTo>
                    <a:pt x="0" y="0"/>
                  </a:lnTo>
                  <a:lnTo>
                    <a:pt x="0" y="190030"/>
                  </a:lnTo>
                  <a:lnTo>
                    <a:pt x="515338" y="190030"/>
                  </a:lnTo>
                  <a:lnTo>
                    <a:pt x="515338" y="0"/>
                  </a:lnTo>
                  <a:close/>
                </a:path>
              </a:pathLst>
            </a:custGeom>
            <a:solidFill>
              <a:srgbClr val="0335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11657" y="1234906"/>
            <a:ext cx="515620" cy="233679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204"/>
              </a:spcBef>
            </a:pPr>
            <a:r>
              <a:rPr dirty="0" sz="1100" spc="-25">
                <a:latin typeface="Arial"/>
                <a:cs typeface="Arial"/>
              </a:rPr>
              <a:t>??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5831" y="1056600"/>
            <a:ext cx="144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Arial"/>
                <a:cs typeface="Arial"/>
              </a:rPr>
              <a:t>Desired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100">
                <a:latin typeface="Arial"/>
                <a:cs typeface="Arial"/>
              </a:rPr>
              <a:t>Speed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baseline="2525" sz="1650" spc="-37">
                <a:latin typeface="Arial"/>
                <a:cs typeface="Arial"/>
              </a:rPr>
              <a:t>Controller</a:t>
            </a:r>
            <a:endParaRPr baseline="2525" sz="16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35262" y="691348"/>
            <a:ext cx="708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5">
                <a:latin typeface="Arial"/>
                <a:cs typeface="Arial"/>
              </a:rPr>
              <a:t>Road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Grade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24263" y="1056600"/>
            <a:ext cx="790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Arial"/>
                <a:cs typeface="Arial"/>
              </a:rPr>
              <a:t>Actual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80"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018225" y="1213140"/>
            <a:ext cx="1230630" cy="277495"/>
          </a:xfrm>
          <a:custGeom>
            <a:avLst/>
            <a:gdLst/>
            <a:ahLst/>
            <a:cxnLst/>
            <a:rect l="l" t="t" r="r" b="b"/>
            <a:pathLst>
              <a:path w="1230630" h="277494">
                <a:moveTo>
                  <a:pt x="0" y="277094"/>
                </a:moveTo>
                <a:lnTo>
                  <a:pt x="482226" y="277094"/>
                </a:lnTo>
                <a:lnTo>
                  <a:pt x="482226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  <a:path w="1230630" h="277494">
                <a:moveTo>
                  <a:pt x="511619" y="277094"/>
                </a:moveTo>
                <a:lnTo>
                  <a:pt x="1230622" y="277094"/>
                </a:lnTo>
                <a:lnTo>
                  <a:pt x="1230622" y="0"/>
                </a:lnTo>
                <a:lnTo>
                  <a:pt x="511619" y="0"/>
                </a:lnTo>
                <a:lnTo>
                  <a:pt x="511619" y="27709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494962" y="1234311"/>
            <a:ext cx="751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Arial"/>
                <a:cs typeface="Arial"/>
              </a:rPr>
              <a:t>Auto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492432" y="1933149"/>
            <a:ext cx="81661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275"/>
              </a:spcBef>
            </a:pPr>
            <a:r>
              <a:rPr dirty="0" sz="1100" spc="-45">
                <a:latin typeface="Arial"/>
                <a:cs typeface="Arial"/>
              </a:rPr>
              <a:t>Speedometer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32585" y="1337753"/>
            <a:ext cx="9601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Arial"/>
                <a:cs typeface="Arial"/>
              </a:rPr>
              <a:t>Throttle</a:t>
            </a:r>
            <a:r>
              <a:rPr dirty="0" sz="1100" spc="-155">
                <a:latin typeface="Arial"/>
                <a:cs typeface="Arial"/>
              </a:rPr>
              <a:t> </a:t>
            </a:r>
            <a:r>
              <a:rPr dirty="0" baseline="40404" sz="1650" spc="-37">
                <a:latin typeface="Arial"/>
                <a:cs typeface="Arial"/>
              </a:rPr>
              <a:t>Engine</a:t>
            </a:r>
            <a:endParaRPr baseline="40404" sz="16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12659" y="1866606"/>
            <a:ext cx="9734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>
                <a:latin typeface="Arial"/>
                <a:cs typeface="Arial"/>
              </a:rPr>
              <a:t>Measured</a:t>
            </a:r>
            <a:r>
              <a:rPr dirty="0" sz="1100" spc="-5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355075"/>
            <a:ext cx="65201" cy="65201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402932" y="2227780"/>
            <a:ext cx="407924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latin typeface="Arial"/>
                <a:cs typeface="Arial"/>
              </a:rPr>
              <a:t>What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control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objective?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"/>
                <a:cs typeface="Arial"/>
              </a:rPr>
              <a:t>What </a:t>
            </a:r>
            <a:r>
              <a:rPr dirty="0" sz="1100" spc="-70">
                <a:latin typeface="Arial"/>
                <a:cs typeface="Arial"/>
              </a:rPr>
              <a:t>are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process,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process</a:t>
            </a:r>
            <a:r>
              <a:rPr dirty="0" sz="1100" spc="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output,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actuator,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80">
                <a:latin typeface="Arial"/>
                <a:cs typeface="Arial"/>
              </a:rPr>
              <a:t>sensor,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reference,</a:t>
            </a:r>
            <a:r>
              <a:rPr dirty="0" sz="1100" spc="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 </a:t>
            </a:r>
            <a:r>
              <a:rPr dirty="0" sz="1100" spc="-10">
                <a:latin typeface="Arial"/>
                <a:cs typeface="Arial"/>
              </a:rPr>
              <a:t>disturbance?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565107"/>
            <a:ext cx="65201" cy="65201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 Xu Chen </dc:creator>
  <dc:subject>scripts for Org-Coursepack </dc:subject>
  <dc:title>Introduction to Modern Controls - Introduction</dc:title>
  <dcterms:created xsi:type="dcterms:W3CDTF">2025-07-09T01:41:58Z</dcterms:created>
  <dcterms:modified xsi:type="dcterms:W3CDTF">2025-07-09T01:41:58Z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